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1950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ŘK</c:v>
                </c:pt>
                <c:pt idx="1">
                  <c:v>ČCE</c:v>
                </c:pt>
                <c:pt idx="2">
                  <c:v>CČSH</c:v>
                </c:pt>
                <c:pt idx="3">
                  <c:v>Jiné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76.3</c:v>
                </c:pt>
                <c:pt idx="1">
                  <c:v>4.5</c:v>
                </c:pt>
                <c:pt idx="2">
                  <c:v>10.6</c:v>
                </c:pt>
                <c:pt idx="3">
                  <c:v>2.4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1991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ŘK</c:v>
                </c:pt>
                <c:pt idx="1">
                  <c:v>ČCE</c:v>
                </c:pt>
                <c:pt idx="2">
                  <c:v>CČSH</c:v>
                </c:pt>
                <c:pt idx="3">
                  <c:v>Jiné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39</c:v>
                </c:pt>
                <c:pt idx="1">
                  <c:v>2</c:v>
                </c:pt>
                <c:pt idx="2">
                  <c:v>1.7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ŘK</c:v>
                </c:pt>
                <c:pt idx="1">
                  <c:v>ČCE</c:v>
                </c:pt>
                <c:pt idx="2">
                  <c:v>CČSH</c:v>
                </c:pt>
                <c:pt idx="3">
                  <c:v>Jiné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26.8</c:v>
                </c:pt>
                <c:pt idx="1">
                  <c:v>1.1000000000000001</c:v>
                </c:pt>
                <c:pt idx="2">
                  <c:v>1</c:v>
                </c:pt>
                <c:pt idx="3">
                  <c:v>3.2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List1!$A$2:$A$5</c:f>
              <c:strCache>
                <c:ptCount val="4"/>
                <c:pt idx="0">
                  <c:v>ŘK</c:v>
                </c:pt>
                <c:pt idx="1">
                  <c:v>ČCE</c:v>
                </c:pt>
                <c:pt idx="2">
                  <c:v>CČSH</c:v>
                </c:pt>
                <c:pt idx="3">
                  <c:v>Jiné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10.3</c:v>
                </c:pt>
                <c:pt idx="1">
                  <c:v>0.5</c:v>
                </c:pt>
                <c:pt idx="2">
                  <c:v>0.4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12608"/>
        <c:axId val="202377472"/>
      </c:barChart>
      <c:catAx>
        <c:axId val="172612608"/>
        <c:scaling>
          <c:orientation val="minMax"/>
        </c:scaling>
        <c:delete val="0"/>
        <c:axPos val="b"/>
        <c:majorTickMark val="out"/>
        <c:minorTickMark val="none"/>
        <c:tickLblPos val="nextTo"/>
        <c:crossAx val="202377472"/>
        <c:crosses val="autoZero"/>
        <c:auto val="1"/>
        <c:lblAlgn val="ctr"/>
        <c:lblOffset val="100"/>
        <c:noMultiLvlLbl val="0"/>
      </c:catAx>
      <c:valAx>
        <c:axId val="2023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26126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Nejméně 1x měsíčně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accent1"/>
              </a:solidFill>
            </a:ln>
          </c:spPr>
          <c:cat>
            <c:strRef>
              <c:f>List1!$A$2:$A$17</c:f>
              <c:strCache>
                <c:ptCount val="16"/>
                <c:pt idx="0">
                  <c:v>ISSP92*</c:v>
                </c:pt>
                <c:pt idx="1">
                  <c:v>ISSP93</c:v>
                </c:pt>
                <c:pt idx="2">
                  <c:v>ISSP94</c:v>
                </c:pt>
                <c:pt idx="3">
                  <c:v>ISSP95</c:v>
                </c:pt>
                <c:pt idx="4">
                  <c:v>ISSP96</c:v>
                </c:pt>
                <c:pt idx="5">
                  <c:v>ISSP97</c:v>
                </c:pt>
                <c:pt idx="6">
                  <c:v>ISSP98</c:v>
                </c:pt>
                <c:pt idx="7">
                  <c:v>ISSP99</c:v>
                </c:pt>
                <c:pt idx="8">
                  <c:v>ISSP00</c:v>
                </c:pt>
                <c:pt idx="9">
                  <c:v>ISSP01</c:v>
                </c:pt>
                <c:pt idx="10">
                  <c:v>ISSP02</c:v>
                </c:pt>
                <c:pt idx="11">
                  <c:v>ISSP03</c:v>
                </c:pt>
                <c:pt idx="12">
                  <c:v>ISSP04</c:v>
                </c:pt>
                <c:pt idx="13">
                  <c:v>ISSP05</c:v>
                </c:pt>
                <c:pt idx="14">
                  <c:v>ISSP06</c:v>
                </c:pt>
                <c:pt idx="15">
                  <c:v>ISSP08</c:v>
                </c:pt>
              </c:strCache>
            </c:strRef>
          </c:cat>
          <c:val>
            <c:numRef>
              <c:f>List1!$B$2:$B$17</c:f>
              <c:numCache>
                <c:formatCode>General</c:formatCode>
                <c:ptCount val="16"/>
                <c:pt idx="0">
                  <c:v>16.2</c:v>
                </c:pt>
                <c:pt idx="1">
                  <c:v>10.600000000000001</c:v>
                </c:pt>
                <c:pt idx="2">
                  <c:v>11.3</c:v>
                </c:pt>
                <c:pt idx="3">
                  <c:v>8.7999999999999989</c:v>
                </c:pt>
                <c:pt idx="4">
                  <c:v>11.100000000000001</c:v>
                </c:pt>
                <c:pt idx="5">
                  <c:v>9.4</c:v>
                </c:pt>
                <c:pt idx="6">
                  <c:v>14.5</c:v>
                </c:pt>
                <c:pt idx="7">
                  <c:v>13</c:v>
                </c:pt>
                <c:pt idx="8">
                  <c:v>8.4</c:v>
                </c:pt>
                <c:pt idx="9">
                  <c:v>13</c:v>
                </c:pt>
                <c:pt idx="10">
                  <c:v>9</c:v>
                </c:pt>
                <c:pt idx="11">
                  <c:v>10.8</c:v>
                </c:pt>
                <c:pt idx="12">
                  <c:v>9.2000000000000011</c:v>
                </c:pt>
                <c:pt idx="13">
                  <c:v>14.5</c:v>
                </c:pt>
                <c:pt idx="14">
                  <c:v>11.4</c:v>
                </c:pt>
                <c:pt idx="15">
                  <c:v>12.299999999999997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Nikdy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List1!$A$2:$A$17</c:f>
              <c:strCache>
                <c:ptCount val="16"/>
                <c:pt idx="0">
                  <c:v>ISSP92*</c:v>
                </c:pt>
                <c:pt idx="1">
                  <c:v>ISSP93</c:v>
                </c:pt>
                <c:pt idx="2">
                  <c:v>ISSP94</c:v>
                </c:pt>
                <c:pt idx="3">
                  <c:v>ISSP95</c:v>
                </c:pt>
                <c:pt idx="4">
                  <c:v>ISSP96</c:v>
                </c:pt>
                <c:pt idx="5">
                  <c:v>ISSP97</c:v>
                </c:pt>
                <c:pt idx="6">
                  <c:v>ISSP98</c:v>
                </c:pt>
                <c:pt idx="7">
                  <c:v>ISSP99</c:v>
                </c:pt>
                <c:pt idx="8">
                  <c:v>ISSP00</c:v>
                </c:pt>
                <c:pt idx="9">
                  <c:v>ISSP01</c:v>
                </c:pt>
                <c:pt idx="10">
                  <c:v>ISSP02</c:v>
                </c:pt>
                <c:pt idx="11">
                  <c:v>ISSP03</c:v>
                </c:pt>
                <c:pt idx="12">
                  <c:v>ISSP04</c:v>
                </c:pt>
                <c:pt idx="13">
                  <c:v>ISSP05</c:v>
                </c:pt>
                <c:pt idx="14">
                  <c:v>ISSP06</c:v>
                </c:pt>
                <c:pt idx="15">
                  <c:v>ISSP08</c:v>
                </c:pt>
              </c:strCache>
            </c:strRef>
          </c:cat>
          <c:val>
            <c:numRef>
              <c:f>List1!$C$2:$C$17</c:f>
              <c:numCache>
                <c:formatCode>General</c:formatCode>
                <c:ptCount val="16"/>
                <c:pt idx="0">
                  <c:v>49.3</c:v>
                </c:pt>
                <c:pt idx="1">
                  <c:v>51.1</c:v>
                </c:pt>
                <c:pt idx="2">
                  <c:v>53.3</c:v>
                </c:pt>
                <c:pt idx="3">
                  <c:v>51.2</c:v>
                </c:pt>
                <c:pt idx="4">
                  <c:v>53.5</c:v>
                </c:pt>
                <c:pt idx="5">
                  <c:v>59.5</c:v>
                </c:pt>
                <c:pt idx="6">
                  <c:v>47.8</c:v>
                </c:pt>
                <c:pt idx="7">
                  <c:v>54.5</c:v>
                </c:pt>
                <c:pt idx="8">
                  <c:v>61.3</c:v>
                </c:pt>
                <c:pt idx="9">
                  <c:v>54</c:v>
                </c:pt>
                <c:pt idx="10">
                  <c:v>60.6</c:v>
                </c:pt>
                <c:pt idx="11">
                  <c:v>54.1</c:v>
                </c:pt>
                <c:pt idx="12">
                  <c:v>58.1</c:v>
                </c:pt>
                <c:pt idx="13">
                  <c:v>57.5</c:v>
                </c:pt>
                <c:pt idx="14">
                  <c:v>58.5</c:v>
                </c:pt>
                <c:pt idx="15">
                  <c:v>50.673927121367988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688320"/>
        <c:axId val="109920640"/>
      </c:areaChart>
      <c:catAx>
        <c:axId val="1096883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09920640"/>
        <c:crosses val="autoZero"/>
        <c:auto val="1"/>
        <c:lblAlgn val="ctr"/>
        <c:lblOffset val="100"/>
        <c:noMultiLvlLbl val="0"/>
      </c:catAx>
      <c:valAx>
        <c:axId val="10992064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09688320"/>
        <c:crosses val="autoZero"/>
        <c:crossBetween val="midCat"/>
      </c:valAx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Římskokatolické</c:v>
                </c:pt>
              </c:strCache>
            </c:strRef>
          </c:tx>
          <c:invertIfNegative val="0"/>
          <c:cat>
            <c:numRef>
              <c:f>List1!$A$2:$A$19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List1!$B$2:$B$19</c:f>
              <c:numCache>
                <c:formatCode>General</c:formatCode>
                <c:ptCount val="18"/>
                <c:pt idx="0">
                  <c:v>38.81</c:v>
                </c:pt>
                <c:pt idx="1">
                  <c:v>26.07</c:v>
                </c:pt>
                <c:pt idx="2">
                  <c:v>38.43</c:v>
                </c:pt>
                <c:pt idx="3">
                  <c:v>43</c:v>
                </c:pt>
                <c:pt idx="4">
                  <c:v>38.89</c:v>
                </c:pt>
                <c:pt idx="5">
                  <c:v>45.92</c:v>
                </c:pt>
                <c:pt idx="6">
                  <c:v>42.09</c:v>
                </c:pt>
                <c:pt idx="7">
                  <c:v>34.08</c:v>
                </c:pt>
                <c:pt idx="8">
                  <c:v>38.83</c:v>
                </c:pt>
                <c:pt idx="9">
                  <c:v>27.86</c:v>
                </c:pt>
                <c:pt idx="10">
                  <c:v>28.84</c:v>
                </c:pt>
                <c:pt idx="11">
                  <c:v>30.94</c:v>
                </c:pt>
                <c:pt idx="12">
                  <c:v>32.380000000000003</c:v>
                </c:pt>
                <c:pt idx="13">
                  <c:v>35.799999999999997</c:v>
                </c:pt>
                <c:pt idx="14">
                  <c:v>27.33</c:v>
                </c:pt>
                <c:pt idx="15">
                  <c:v>33.659999999999997</c:v>
                </c:pt>
                <c:pt idx="16">
                  <c:v>29.38</c:v>
                </c:pt>
                <c:pt idx="17">
                  <c:v>27.21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numRef>
              <c:f>List1!$A$2:$A$19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List1!$C$2:$C$19</c:f>
              <c:numCache>
                <c:formatCode>General</c:formatCode>
                <c:ptCount val="18"/>
                <c:pt idx="0">
                  <c:v>7.56</c:v>
                </c:pt>
                <c:pt idx="1">
                  <c:v>5.18</c:v>
                </c:pt>
                <c:pt idx="2">
                  <c:v>6.03</c:v>
                </c:pt>
                <c:pt idx="3">
                  <c:v>6.82</c:v>
                </c:pt>
                <c:pt idx="4">
                  <c:v>8.15</c:v>
                </c:pt>
                <c:pt idx="5">
                  <c:v>8.25</c:v>
                </c:pt>
                <c:pt idx="6">
                  <c:v>6.32</c:v>
                </c:pt>
                <c:pt idx="7">
                  <c:v>4.74</c:v>
                </c:pt>
                <c:pt idx="8">
                  <c:v>5.83</c:v>
                </c:pt>
                <c:pt idx="9">
                  <c:v>4.57</c:v>
                </c:pt>
                <c:pt idx="10">
                  <c:v>4.62</c:v>
                </c:pt>
                <c:pt idx="11">
                  <c:v>3.78</c:v>
                </c:pt>
                <c:pt idx="12">
                  <c:v>4.8899999999999997</c:v>
                </c:pt>
                <c:pt idx="13">
                  <c:v>5.75</c:v>
                </c:pt>
                <c:pt idx="14">
                  <c:v>4.99</c:v>
                </c:pt>
                <c:pt idx="15">
                  <c:v>4.83</c:v>
                </c:pt>
                <c:pt idx="16">
                  <c:v>6.14</c:v>
                </c:pt>
                <c:pt idx="17">
                  <c:v>4.18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526272"/>
        <c:axId val="111527808"/>
      </c:barChart>
      <c:catAx>
        <c:axId val="1115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527808"/>
        <c:crosses val="autoZero"/>
        <c:auto val="1"/>
        <c:lblAlgn val="ctr"/>
        <c:lblOffset val="100"/>
        <c:noMultiLvlLbl val="0"/>
      </c:catAx>
      <c:valAx>
        <c:axId val="111527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15262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Naprostá důvěra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ISSP98</c:v>
                </c:pt>
                <c:pt idx="1">
                  <c:v>DIN06</c:v>
                </c:pt>
                <c:pt idx="2">
                  <c:v>ISSP08</c:v>
                </c:pt>
              </c:strCache>
            </c:strRef>
          </c:cat>
          <c:val>
            <c:numRef>
              <c:f>List1!$B$2:$B$4</c:f>
              <c:numCache>
                <c:formatCode>0.0</c:formatCode>
                <c:ptCount val="3"/>
                <c:pt idx="0">
                  <c:v>3.86</c:v>
                </c:pt>
                <c:pt idx="1">
                  <c:v>4.46</c:v>
                </c:pt>
                <c:pt idx="2">
                  <c:v>4.8899999999999997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Velká důvěra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ISSP98</c:v>
                </c:pt>
                <c:pt idx="1">
                  <c:v>DIN06</c:v>
                </c:pt>
                <c:pt idx="2">
                  <c:v>ISSP08</c:v>
                </c:pt>
              </c:strCache>
            </c:strRef>
          </c:cat>
          <c:val>
            <c:numRef>
              <c:f>List1!$C$2:$C$4</c:f>
              <c:numCache>
                <c:formatCode>0.0</c:formatCode>
                <c:ptCount val="3"/>
                <c:pt idx="0">
                  <c:v>10.42</c:v>
                </c:pt>
                <c:pt idx="1">
                  <c:v>9.4499999999999993</c:v>
                </c:pt>
                <c:pt idx="2">
                  <c:v>9.92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Jistá důvěra</c:v>
                </c:pt>
              </c:strCache>
            </c:strRef>
          </c:tx>
          <c:invertIfNegative val="0"/>
          <c:cat>
            <c:strRef>
              <c:f>List1!$A$2:$A$4</c:f>
              <c:strCache>
                <c:ptCount val="3"/>
                <c:pt idx="0">
                  <c:v>ISSP98</c:v>
                </c:pt>
                <c:pt idx="1">
                  <c:v>DIN06</c:v>
                </c:pt>
                <c:pt idx="2">
                  <c:v>ISSP08</c:v>
                </c:pt>
              </c:strCache>
            </c:strRef>
          </c:cat>
          <c:val>
            <c:numRef>
              <c:f>List1!$D$2:$D$4</c:f>
              <c:numCache>
                <c:formatCode>0.0</c:formatCode>
                <c:ptCount val="3"/>
                <c:pt idx="0">
                  <c:v>31.09</c:v>
                </c:pt>
                <c:pt idx="1">
                  <c:v>27.12</c:v>
                </c:pt>
                <c:pt idx="2">
                  <c:v>27.16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119360"/>
        <c:axId val="172310912"/>
      </c:barChart>
      <c:catAx>
        <c:axId val="11111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72310912"/>
        <c:crosses val="autoZero"/>
        <c:auto val="1"/>
        <c:lblAlgn val="ctr"/>
        <c:lblOffset val="100"/>
        <c:noMultiLvlLbl val="0"/>
      </c:catAx>
      <c:valAx>
        <c:axId val="172310912"/>
        <c:scaling>
          <c:orientation val="minMax"/>
          <c:max val="100"/>
        </c:scaling>
        <c:delete val="0"/>
        <c:axPos val="l"/>
        <c:numFmt formatCode="0.0" sourceLinked="1"/>
        <c:majorTickMark val="out"/>
        <c:minorTickMark val="none"/>
        <c:tickLblPos val="nextTo"/>
        <c:crossAx val="111119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79</c:v>
                </c:pt>
              </c:strCache>
            </c:strRef>
          </c:tx>
          <c:invertIfNegative val="0"/>
          <c:dPt>
            <c:idx val="23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List1!$A$3:$A$26</c:f>
              <c:strCache>
                <c:ptCount val="24"/>
                <c:pt idx="0">
                  <c:v>Rusko</c:v>
                </c:pt>
                <c:pt idx="1">
                  <c:v>Ukrajina</c:v>
                </c:pt>
                <c:pt idx="2">
                  <c:v>Portugalsko</c:v>
                </c:pt>
                <c:pt idx="3">
                  <c:v>Kypr</c:v>
                </c:pt>
                <c:pt idx="4">
                  <c:v>Finsko</c:v>
                </c:pt>
                <c:pt idx="5">
                  <c:v>Irsko</c:v>
                </c:pt>
                <c:pt idx="6">
                  <c:v>Chile</c:v>
                </c:pt>
                <c:pt idx="7">
                  <c:v>Dánsko</c:v>
                </c:pt>
                <c:pt idx="8">
                  <c:v>Lotyšsko</c:v>
                </c:pt>
                <c:pt idx="9">
                  <c:v>Norsko</c:v>
                </c:pt>
                <c:pt idx="10">
                  <c:v>Nový Zéland</c:v>
                </c:pt>
                <c:pt idx="11">
                  <c:v>Slovensko</c:v>
                </c:pt>
                <c:pt idx="12">
                  <c:v>Švýcarsko</c:v>
                </c:pt>
                <c:pt idx="13">
                  <c:v>UK </c:v>
                </c:pt>
                <c:pt idx="14">
                  <c:v>Nizozemí</c:v>
                </c:pt>
                <c:pt idx="15">
                  <c:v>Německo</c:v>
                </c:pt>
                <c:pt idx="16">
                  <c:v>Chorvatsko</c:v>
                </c:pt>
                <c:pt idx="17">
                  <c:v>Rakousko</c:v>
                </c:pt>
                <c:pt idx="18">
                  <c:v>Švédsko</c:v>
                </c:pt>
                <c:pt idx="19">
                  <c:v>Španělsko</c:v>
                </c:pt>
                <c:pt idx="20">
                  <c:v>Slovinsko</c:v>
                </c:pt>
                <c:pt idx="21">
                  <c:v>Francie</c:v>
                </c:pt>
                <c:pt idx="22">
                  <c:v>Belgie</c:v>
                </c:pt>
                <c:pt idx="23">
                  <c:v>Česká R</c:v>
                </c:pt>
              </c:strCache>
            </c:strRef>
          </c:cat>
          <c:val>
            <c:numRef>
              <c:f>List1!$B$3:$B$26</c:f>
              <c:numCache>
                <c:formatCode>0</c:formatCode>
                <c:ptCount val="24"/>
                <c:pt idx="0">
                  <c:v>77.893518518518519</c:v>
                </c:pt>
                <c:pt idx="1">
                  <c:v>75.742574257425744</c:v>
                </c:pt>
                <c:pt idx="2">
                  <c:v>74.899193548387103</c:v>
                </c:pt>
                <c:pt idx="3">
                  <c:v>73.116089613034617</c:v>
                </c:pt>
                <c:pt idx="4">
                  <c:v>72.832369942196522</c:v>
                </c:pt>
                <c:pt idx="5">
                  <c:v>69.695431472081211</c:v>
                </c:pt>
                <c:pt idx="6">
                  <c:v>68.956043956043956</c:v>
                </c:pt>
                <c:pt idx="7">
                  <c:v>68.663101604278083</c:v>
                </c:pt>
                <c:pt idx="8">
                  <c:v>68.467583497053042</c:v>
                </c:pt>
                <c:pt idx="9">
                  <c:v>65.304087736789626</c:v>
                </c:pt>
                <c:pt idx="10">
                  <c:v>64.650677789363925</c:v>
                </c:pt>
                <c:pt idx="11">
                  <c:v>64.61397058823529</c:v>
                </c:pt>
                <c:pt idx="12">
                  <c:v>63.888888888888886</c:v>
                </c:pt>
                <c:pt idx="13">
                  <c:v>62.804878048780488</c:v>
                </c:pt>
                <c:pt idx="14">
                  <c:v>60.612691466083149</c:v>
                </c:pt>
                <c:pt idx="15">
                  <c:v>60.351317440401509</c:v>
                </c:pt>
                <c:pt idx="16">
                  <c:v>58.448275862068968</c:v>
                </c:pt>
                <c:pt idx="17">
                  <c:v>57.157569515962926</c:v>
                </c:pt>
                <c:pt idx="18">
                  <c:v>56.189640035118529</c:v>
                </c:pt>
                <c:pt idx="19">
                  <c:v>55.157531290461804</c:v>
                </c:pt>
                <c:pt idx="20">
                  <c:v>55.058365758754867</c:v>
                </c:pt>
                <c:pt idx="21">
                  <c:v>51.437417072091996</c:v>
                </c:pt>
                <c:pt idx="22">
                  <c:v>49.106382978723403</c:v>
                </c:pt>
                <c:pt idx="23">
                  <c:v>41.969273743016764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53120"/>
        <c:axId val="187255040"/>
      </c:barChart>
      <c:catAx>
        <c:axId val="18725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7255040"/>
        <c:crosses val="autoZero"/>
        <c:auto val="1"/>
        <c:lblAlgn val="ctr"/>
        <c:lblOffset val="100"/>
        <c:noMultiLvlLbl val="0"/>
      </c:catAx>
      <c:valAx>
        <c:axId val="18725504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crossAx val="18725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23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List1!$A$2:$A$25</c:f>
              <c:strCache>
                <c:ptCount val="24"/>
                <c:pt idx="0">
                  <c:v>USA</c:v>
                </c:pt>
                <c:pt idx="1">
                  <c:v>Kypr</c:v>
                </c:pt>
                <c:pt idx="2">
                  <c:v>Irsko</c:v>
                </c:pt>
                <c:pt idx="3">
                  <c:v>Chorvatsko</c:v>
                </c:pt>
                <c:pt idx="4">
                  <c:v>Portug</c:v>
                </c:pt>
                <c:pt idx="5">
                  <c:v>Slovensko</c:v>
                </c:pt>
                <c:pt idx="6">
                  <c:v>Ukrajina</c:v>
                </c:pt>
                <c:pt idx="7">
                  <c:v>Španělsko</c:v>
                </c:pt>
                <c:pt idx="8">
                  <c:v>GB</c:v>
                </c:pt>
                <c:pt idx="9">
                  <c:v>N Zéland</c:v>
                </c:pt>
                <c:pt idx="10">
                  <c:v>Rusko</c:v>
                </c:pt>
                <c:pt idx="11">
                  <c:v>Švýcarsko</c:v>
                </c:pt>
                <c:pt idx="12">
                  <c:v>Rakousko</c:v>
                </c:pt>
                <c:pt idx="13">
                  <c:v>Slovinsko</c:v>
                </c:pt>
                <c:pt idx="14">
                  <c:v>Finsko</c:v>
                </c:pt>
                <c:pt idx="15">
                  <c:v>Německo</c:v>
                </c:pt>
                <c:pt idx="16">
                  <c:v>Nizozemí</c:v>
                </c:pt>
                <c:pt idx="17">
                  <c:v>Lotyšsko</c:v>
                </c:pt>
                <c:pt idx="18">
                  <c:v>Norsko</c:v>
                </c:pt>
                <c:pt idx="19">
                  <c:v>Francie</c:v>
                </c:pt>
                <c:pt idx="20">
                  <c:v>Dánsko</c:v>
                </c:pt>
                <c:pt idx="21">
                  <c:v>Belgie</c:v>
                </c:pt>
                <c:pt idx="22">
                  <c:v>Švédsko</c:v>
                </c:pt>
                <c:pt idx="23">
                  <c:v>ČR</c:v>
                </c:pt>
              </c:strCache>
            </c:strRef>
          </c:cat>
          <c:val>
            <c:numRef>
              <c:f>List1!$B$2:$B$25</c:f>
              <c:numCache>
                <c:formatCode>0.0</c:formatCode>
                <c:ptCount val="24"/>
                <c:pt idx="0">
                  <c:v>6.683573</c:v>
                </c:pt>
                <c:pt idx="1">
                  <c:v>5.5938460000000001</c:v>
                </c:pt>
                <c:pt idx="2">
                  <c:v>5.2986449999999996</c:v>
                </c:pt>
                <c:pt idx="3">
                  <c:v>4.8728619999999996</c:v>
                </c:pt>
                <c:pt idx="4">
                  <c:v>4.4776920000000002</c:v>
                </c:pt>
                <c:pt idx="5">
                  <c:v>4.317291</c:v>
                </c:pt>
                <c:pt idx="6">
                  <c:v>4.0494180000000002</c:v>
                </c:pt>
                <c:pt idx="7">
                  <c:v>3.5566789999999999</c:v>
                </c:pt>
                <c:pt idx="8">
                  <c:v>3.5452159999999999</c:v>
                </c:pt>
                <c:pt idx="9">
                  <c:v>3.5248300000000001</c:v>
                </c:pt>
                <c:pt idx="10">
                  <c:v>3.4043199999999998</c:v>
                </c:pt>
                <c:pt idx="11">
                  <c:v>3.2002250000000001</c:v>
                </c:pt>
                <c:pt idx="12">
                  <c:v>3.036953</c:v>
                </c:pt>
                <c:pt idx="13">
                  <c:v>2.8494039999999998</c:v>
                </c:pt>
                <c:pt idx="14">
                  <c:v>2.639491</c:v>
                </c:pt>
                <c:pt idx="15">
                  <c:v>2.6111460000000002</c:v>
                </c:pt>
                <c:pt idx="16">
                  <c:v>2.5888100000000001</c:v>
                </c:pt>
                <c:pt idx="17">
                  <c:v>2.5674610000000002</c:v>
                </c:pt>
                <c:pt idx="18">
                  <c:v>2.281142</c:v>
                </c:pt>
                <c:pt idx="19">
                  <c:v>2.2788539999999999</c:v>
                </c:pt>
                <c:pt idx="20">
                  <c:v>1.8536010000000001</c:v>
                </c:pt>
                <c:pt idx="21">
                  <c:v>1.7236130000000001</c:v>
                </c:pt>
                <c:pt idx="22">
                  <c:v>1.6860790000000001</c:v>
                </c:pt>
                <c:pt idx="23">
                  <c:v>1.646825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84160"/>
        <c:axId val="134150400"/>
      </c:barChart>
      <c:catAx>
        <c:axId val="13388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34150400"/>
        <c:crosses val="autoZero"/>
        <c:auto val="1"/>
        <c:lblAlgn val="ctr"/>
        <c:lblOffset val="100"/>
        <c:noMultiLvlLbl val="0"/>
      </c:catAx>
      <c:valAx>
        <c:axId val="134150400"/>
        <c:scaling>
          <c:orientation val="minMax"/>
          <c:max val="10"/>
        </c:scaling>
        <c:delete val="0"/>
        <c:axPos val="l"/>
        <c:numFmt formatCode="0.0" sourceLinked="1"/>
        <c:majorTickMark val="out"/>
        <c:minorTickMark val="none"/>
        <c:tickLblPos val="nextTo"/>
        <c:crossAx val="13388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List1!$A$2:$A$16</c:f>
              <c:strCache>
                <c:ptCount val="15"/>
                <c:pt idx="0">
                  <c:v>Lotyšsko</c:v>
                </c:pt>
                <c:pt idx="1">
                  <c:v>Rusko</c:v>
                </c:pt>
                <c:pt idx="2">
                  <c:v>Slovensko</c:v>
                </c:pt>
                <c:pt idx="3">
                  <c:v>ČR</c:v>
                </c:pt>
                <c:pt idx="4">
                  <c:v>Irsko</c:v>
                </c:pt>
                <c:pt idx="5">
                  <c:v>Švýcarkos</c:v>
                </c:pt>
                <c:pt idx="6">
                  <c:v>Slovinsko</c:v>
                </c:pt>
                <c:pt idx="7">
                  <c:v>Rakousko</c:v>
                </c:pt>
                <c:pt idx="8">
                  <c:v>N Zéland</c:v>
                </c:pt>
                <c:pt idx="9">
                  <c:v>Francie</c:v>
                </c:pt>
                <c:pt idx="10">
                  <c:v>Německo</c:v>
                </c:pt>
                <c:pt idx="11">
                  <c:v>Dánsko</c:v>
                </c:pt>
                <c:pt idx="12">
                  <c:v>Nizozemí</c:v>
                </c:pt>
                <c:pt idx="13">
                  <c:v>Norsko</c:v>
                </c:pt>
                <c:pt idx="14">
                  <c:v>Finsko</c:v>
                </c:pt>
              </c:strCache>
            </c:strRef>
          </c:cat>
          <c:val>
            <c:numRef>
              <c:f>List1!$B$2:$B$16</c:f>
              <c:numCache>
                <c:formatCode>0.0</c:formatCode>
                <c:ptCount val="15"/>
                <c:pt idx="0">
                  <c:v>3.6541160000000001</c:v>
                </c:pt>
                <c:pt idx="1">
                  <c:v>2.9051719999999999</c:v>
                </c:pt>
                <c:pt idx="2">
                  <c:v>2.719684</c:v>
                </c:pt>
                <c:pt idx="3">
                  <c:v>2.5562170000000002</c:v>
                </c:pt>
                <c:pt idx="4">
                  <c:v>2.2779410000000002</c:v>
                </c:pt>
                <c:pt idx="5">
                  <c:v>2.1501220000000001</c:v>
                </c:pt>
                <c:pt idx="6">
                  <c:v>2.1408450000000001</c:v>
                </c:pt>
                <c:pt idx="7">
                  <c:v>1.9473039999999999</c:v>
                </c:pt>
                <c:pt idx="8">
                  <c:v>1.8987339999999999</c:v>
                </c:pt>
                <c:pt idx="9">
                  <c:v>1.4481459999999999</c:v>
                </c:pt>
                <c:pt idx="10">
                  <c:v>1.406067</c:v>
                </c:pt>
                <c:pt idx="11">
                  <c:v>1.2855540000000001</c:v>
                </c:pt>
                <c:pt idx="12">
                  <c:v>1.1654279999999999</c:v>
                </c:pt>
                <c:pt idx="13">
                  <c:v>1.164879</c:v>
                </c:pt>
                <c:pt idx="14">
                  <c:v>1.0860479999999999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268480"/>
        <c:axId val="187294848"/>
      </c:barChart>
      <c:catAx>
        <c:axId val="18726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87294848"/>
        <c:crosses val="autoZero"/>
        <c:auto val="1"/>
        <c:lblAlgn val="ctr"/>
        <c:lblOffset val="100"/>
        <c:noMultiLvlLbl val="0"/>
      </c:catAx>
      <c:valAx>
        <c:axId val="187294848"/>
        <c:scaling>
          <c:orientation val="minMax"/>
          <c:max val="10"/>
        </c:scaling>
        <c:delete val="0"/>
        <c:axPos val="l"/>
        <c:numFmt formatCode="0.0" sourceLinked="1"/>
        <c:majorTickMark val="out"/>
        <c:minorTickMark val="none"/>
        <c:tickLblPos val="nextTo"/>
        <c:crossAx val="18726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18"/>
            <c:invertIfNegative val="0"/>
            <c:bubble3D val="0"/>
            <c:spPr>
              <a:solidFill>
                <a:schemeClr val="accent4"/>
              </a:solidFill>
            </c:spPr>
          </c:dPt>
          <c:cat>
            <c:strRef>
              <c:f>List1!$A$2:$A$25</c:f>
              <c:strCache>
                <c:ptCount val="24"/>
                <c:pt idx="0">
                  <c:v>Portug</c:v>
                </c:pt>
                <c:pt idx="1">
                  <c:v>Irsko</c:v>
                </c:pt>
                <c:pt idx="2">
                  <c:v>USA</c:v>
                </c:pt>
                <c:pt idx="3">
                  <c:v>Rakousko</c:v>
                </c:pt>
                <c:pt idx="4">
                  <c:v>Švýcarsko</c:v>
                </c:pt>
                <c:pt idx="5">
                  <c:v>Rusko</c:v>
                </c:pt>
                <c:pt idx="6">
                  <c:v>Ukrajina</c:v>
                </c:pt>
                <c:pt idx="7">
                  <c:v>Lotyšsko</c:v>
                </c:pt>
                <c:pt idx="8">
                  <c:v>Slovinsko</c:v>
                </c:pt>
                <c:pt idx="9">
                  <c:v>N Zéland</c:v>
                </c:pt>
                <c:pt idx="10">
                  <c:v>Španělsko</c:v>
                </c:pt>
                <c:pt idx="11">
                  <c:v>Nizozemí</c:v>
                </c:pt>
                <c:pt idx="12">
                  <c:v>GB</c:v>
                </c:pt>
                <c:pt idx="13">
                  <c:v>Slovensko</c:v>
                </c:pt>
                <c:pt idx="14">
                  <c:v>Chorvatsko</c:v>
                </c:pt>
                <c:pt idx="15">
                  <c:v>Německo</c:v>
                </c:pt>
                <c:pt idx="16">
                  <c:v>Francie</c:v>
                </c:pt>
                <c:pt idx="17">
                  <c:v>Švédsko</c:v>
                </c:pt>
                <c:pt idx="18">
                  <c:v>ČR</c:v>
                </c:pt>
                <c:pt idx="19">
                  <c:v>Norsko</c:v>
                </c:pt>
                <c:pt idx="20">
                  <c:v>Finsko</c:v>
                </c:pt>
                <c:pt idx="21">
                  <c:v>Dánsko</c:v>
                </c:pt>
                <c:pt idx="22">
                  <c:v>Belgie</c:v>
                </c:pt>
                <c:pt idx="23">
                  <c:v>Kypr</c:v>
                </c:pt>
              </c:strCache>
            </c:strRef>
          </c:cat>
          <c:val>
            <c:numRef>
              <c:f>List1!$B$2:$B$25</c:f>
              <c:numCache>
                <c:formatCode>0.0</c:formatCode>
                <c:ptCount val="24"/>
                <c:pt idx="0">
                  <c:v>1.68</c:v>
                </c:pt>
                <c:pt idx="1">
                  <c:v>1.6626000000000001</c:v>
                </c:pt>
                <c:pt idx="2">
                  <c:v>1.655678</c:v>
                </c:pt>
                <c:pt idx="3">
                  <c:v>1.576797</c:v>
                </c:pt>
                <c:pt idx="4">
                  <c:v>1.5269870000000001</c:v>
                </c:pt>
                <c:pt idx="5">
                  <c:v>1.4942530000000001</c:v>
                </c:pt>
                <c:pt idx="6">
                  <c:v>1.4939420000000001</c:v>
                </c:pt>
                <c:pt idx="7">
                  <c:v>1.4639850000000001</c:v>
                </c:pt>
                <c:pt idx="8">
                  <c:v>1.392801</c:v>
                </c:pt>
                <c:pt idx="9">
                  <c:v>1.345342</c:v>
                </c:pt>
                <c:pt idx="10">
                  <c:v>1.145526</c:v>
                </c:pt>
                <c:pt idx="11">
                  <c:v>1.0960190000000001</c:v>
                </c:pt>
                <c:pt idx="12">
                  <c:v>1.0065040000000001</c:v>
                </c:pt>
                <c:pt idx="13">
                  <c:v>0.94317510000000004</c:v>
                </c:pt>
                <c:pt idx="14">
                  <c:v>0.94088260000000001</c:v>
                </c:pt>
                <c:pt idx="15">
                  <c:v>0.87143420000000005</c:v>
                </c:pt>
                <c:pt idx="16">
                  <c:v>0.87068730000000005</c:v>
                </c:pt>
                <c:pt idx="17">
                  <c:v>0.85155190000000003</c:v>
                </c:pt>
                <c:pt idx="18">
                  <c:v>0.8498677</c:v>
                </c:pt>
                <c:pt idx="19">
                  <c:v>0.80223880000000003</c:v>
                </c:pt>
                <c:pt idx="20">
                  <c:v>0.76877930000000005</c:v>
                </c:pt>
                <c:pt idx="21">
                  <c:v>0.70775120000000002</c:v>
                </c:pt>
                <c:pt idx="22">
                  <c:v>0.6360517</c:v>
                </c:pt>
                <c:pt idx="23">
                  <c:v>0.62833329999999998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686784"/>
        <c:axId val="187316480"/>
      </c:barChart>
      <c:catAx>
        <c:axId val="10968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87316480"/>
        <c:crosses val="autoZero"/>
        <c:auto val="1"/>
        <c:lblAlgn val="ctr"/>
        <c:lblOffset val="100"/>
        <c:noMultiLvlLbl val="0"/>
      </c:catAx>
      <c:valAx>
        <c:axId val="187316480"/>
        <c:scaling>
          <c:orientation val="minMax"/>
          <c:max val="10"/>
        </c:scaling>
        <c:delete val="0"/>
        <c:axPos val="l"/>
        <c:numFmt formatCode="0.0" sourceLinked="1"/>
        <c:majorTickMark val="out"/>
        <c:minorTickMark val="none"/>
        <c:tickLblPos val="nextTo"/>
        <c:crossAx val="109686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74FF1-577E-4B93-BDBA-DD47A1CD1A8D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D40F4-90E3-43E9-B2C2-97CEE9A4AF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83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40F4-90E3-43E9-B2C2-97CEE9A4AF7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40F4-90E3-43E9-B2C2-97CEE9A4AF7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699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2D1978-1FA3-4678-8816-867EE7CDEC2E}" type="datetimeFigureOut">
              <a:rPr lang="cs-CZ" smtClean="0"/>
              <a:t>23.4.2012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960E4B-B513-4261-AD58-9643639887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Češi a církev ve světle sociologických výzkumů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Dana Hamplová</a:t>
            </a:r>
          </a:p>
          <a:p>
            <a:r>
              <a:rPr lang="cs-CZ" dirty="0" smtClean="0"/>
              <a:t>Sociologický ústav AV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8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Index východu v mezinárodním srovnání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63475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8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SOUVISLOST MEZI KŘESŤANSTVÍM A MAGIÍ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36" y="1609724"/>
            <a:ext cx="7067724" cy="498762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427984" y="5517232"/>
            <a:ext cx="720080" cy="50405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3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543800" cy="863823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Nedůvěryhodnost </a:t>
            </a:r>
            <a:r>
              <a:rPr lang="cs-CZ" sz="3200" dirty="0" smtClean="0"/>
              <a:t>církví (KAM 2011)</a:t>
            </a:r>
            <a:endParaRPr lang="cs-CZ" sz="3200" dirty="0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083165"/>
              </p:ext>
            </p:extLst>
          </p:nvPr>
        </p:nvGraphicFramePr>
        <p:xfrm>
          <a:off x="467544" y="1412776"/>
          <a:ext cx="7488832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Graf" r:id="rId3" imgW="5886450" imgH="4048125" progId="Excel.Chart.8">
                  <p:embed/>
                </p:oleObj>
              </mc:Choice>
              <mc:Fallback>
                <p:oleObj name="Graf" r:id="rId3" imgW="5886450" imgH="40481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12776"/>
                        <a:ext cx="7488832" cy="514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2519362" y="4688418"/>
            <a:ext cx="936625" cy="936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4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 Nedůvěryhodnost církví (mezi mladými lidmi)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Omezování svobody, míjí se potřebami, pokrytectví</a:t>
            </a:r>
          </a:p>
          <a:p>
            <a:pPr lvl="1"/>
            <a:r>
              <a:rPr lang="cs-CZ" dirty="0" smtClean="0"/>
              <a:t>Církve, které byly schopné vstřebat současnou pop-kulturu relativně úspěšné</a:t>
            </a:r>
          </a:p>
          <a:p>
            <a:pPr lvl="2"/>
            <a:r>
              <a:rPr lang="cs-CZ" dirty="0" smtClean="0"/>
              <a:t>Úspěšné jsou církve, které modifikují formy, nikoliv obsah</a:t>
            </a:r>
          </a:p>
          <a:p>
            <a:r>
              <a:rPr lang="cs-CZ" dirty="0" smtClean="0"/>
              <a:t>Církev není vnímána jako společenství, místo setkávání s lidmi</a:t>
            </a:r>
          </a:p>
          <a:p>
            <a:endParaRPr lang="cs-CZ" dirty="0" smtClean="0"/>
          </a:p>
          <a:p>
            <a:r>
              <a:rPr lang="cs-CZ" dirty="0" smtClean="0"/>
              <a:t>Pokrytectví, omezování svobody atd. nemohou vysvětlit, proč je podpora církví o tolik menší než v ostatních evropských zemích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pPr marL="29260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52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Možné kořeny českých postojů k církvím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Komunismus?</a:t>
            </a:r>
          </a:p>
          <a:p>
            <a:pPr lvl="1"/>
            <a:r>
              <a:rPr lang="cs-CZ" dirty="0" smtClean="0"/>
              <a:t>V ostatních postkomunistických zemích důvěra v církve vysoká</a:t>
            </a:r>
          </a:p>
          <a:p>
            <a:pPr lvl="1"/>
            <a:r>
              <a:rPr lang="cs-CZ" dirty="0" smtClean="0"/>
              <a:t>Anticírkevní politika v ČR téměř nejúspěšnější</a:t>
            </a:r>
          </a:p>
          <a:p>
            <a:pPr lvl="1"/>
            <a:endParaRPr lang="cs-CZ" dirty="0" smtClean="0"/>
          </a:p>
          <a:p>
            <a:r>
              <a:rPr lang="cs-CZ" dirty="0"/>
              <a:t>Národní obrození a ŘK jako národní </a:t>
            </a:r>
            <a:r>
              <a:rPr lang="cs-CZ" dirty="0" smtClean="0"/>
              <a:t>nepřítel??</a:t>
            </a:r>
          </a:p>
          <a:p>
            <a:endParaRPr lang="cs-CZ" dirty="0" smtClean="0"/>
          </a:p>
          <a:p>
            <a:r>
              <a:rPr lang="cs-CZ" dirty="0" smtClean="0"/>
              <a:t>Monopolizace „</a:t>
            </a:r>
            <a:r>
              <a:rPr lang="cs-CZ" smtClean="0"/>
              <a:t>náboženského trhu“??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Náboženské vyznání ve Sčítání lidu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3764950"/>
              </p:ext>
            </p:extLst>
          </p:nvPr>
        </p:nvGraphicFramePr>
        <p:xfrm>
          <a:off x="457200" y="1600200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Sčítání 2011</a:t>
            </a:r>
          </a:p>
          <a:p>
            <a:r>
              <a:rPr lang="cs-CZ" dirty="0"/>
              <a:t>Téměř polovina obyvatel vyznání </a:t>
            </a:r>
            <a:r>
              <a:rPr lang="cs-CZ" dirty="0" smtClean="0"/>
              <a:t>nevyplnila</a:t>
            </a:r>
          </a:p>
          <a:p>
            <a:r>
              <a:rPr lang="cs-CZ" dirty="0" smtClean="0"/>
              <a:t>Poklesl i podíl jedinců bez vyznání (z 59 na 34 %)</a:t>
            </a:r>
          </a:p>
          <a:p>
            <a:r>
              <a:rPr lang="cs-CZ" dirty="0" smtClean="0"/>
              <a:t>Třetina z „</a:t>
            </a:r>
            <a:r>
              <a:rPr lang="cs-CZ" dirty="0" err="1" smtClean="0"/>
              <a:t>věřících“bez</a:t>
            </a:r>
            <a:r>
              <a:rPr lang="cs-CZ" dirty="0" smtClean="0"/>
              <a:t> církevní příslušnosti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58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Návštěvnost bohoslužeb v ISSP, %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32767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630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Náboženské vyznání v ISSP, %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682410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2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Důvěra v církve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28498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59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Důvěra v církve v mezinárodním srovnání, %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940490"/>
              </p:ext>
            </p:extLst>
          </p:nvPr>
        </p:nvGraphicFramePr>
        <p:xfrm>
          <a:off x="457200" y="1609725"/>
          <a:ext cx="7571184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0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Obsahy náboženské víry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KŘESŤANSTVÍ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MAGIE + VÝCHOD</a:t>
            </a:r>
            <a:endParaRPr lang="cs-CZ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Víra v</a:t>
            </a:r>
          </a:p>
          <a:p>
            <a:r>
              <a:rPr lang="cs-CZ" dirty="0" smtClean="0"/>
              <a:t>Boha</a:t>
            </a:r>
          </a:p>
          <a:p>
            <a:r>
              <a:rPr lang="cs-CZ" dirty="0" smtClean="0"/>
              <a:t>nebe</a:t>
            </a:r>
          </a:p>
          <a:p>
            <a:r>
              <a:rPr lang="cs-CZ" dirty="0" smtClean="0"/>
              <a:t>peklo</a:t>
            </a:r>
          </a:p>
          <a:p>
            <a:r>
              <a:rPr lang="cs-CZ" dirty="0" smtClean="0"/>
              <a:t>náboženské zázraky</a:t>
            </a:r>
          </a:p>
          <a:p>
            <a:r>
              <a:rPr lang="cs-CZ" dirty="0"/>
              <a:t>p</a:t>
            </a:r>
            <a:r>
              <a:rPr lang="cs-CZ" dirty="0" smtClean="0"/>
              <a:t>osmrtný život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Víra v</a:t>
            </a:r>
          </a:p>
          <a:p>
            <a:r>
              <a:rPr lang="cs-CZ" dirty="0" smtClean="0"/>
              <a:t>amulety</a:t>
            </a:r>
          </a:p>
          <a:p>
            <a:r>
              <a:rPr lang="cs-CZ" dirty="0"/>
              <a:t>h</a:t>
            </a:r>
            <a:r>
              <a:rPr lang="cs-CZ" dirty="0" smtClean="0"/>
              <a:t>oroskopy</a:t>
            </a:r>
          </a:p>
          <a:p>
            <a:r>
              <a:rPr lang="cs-CZ" dirty="0"/>
              <a:t>l</a:t>
            </a:r>
            <a:r>
              <a:rPr lang="cs-CZ" dirty="0" smtClean="0"/>
              <a:t>éčitele</a:t>
            </a:r>
          </a:p>
          <a:p>
            <a:r>
              <a:rPr lang="cs-CZ" dirty="0" smtClean="0"/>
              <a:t>Věštce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Nirvánu</a:t>
            </a:r>
          </a:p>
          <a:p>
            <a:r>
              <a:rPr lang="cs-CZ" dirty="0" smtClean="0"/>
              <a:t>Reinkarnaci</a:t>
            </a:r>
          </a:p>
          <a:p>
            <a:r>
              <a:rPr lang="cs-CZ" dirty="0" smtClean="0"/>
              <a:t>Působení zesnulých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19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Index křesťanství v mezinárodním srovnání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288307"/>
              </p:ext>
            </p:extLst>
          </p:nvPr>
        </p:nvGraphicFramePr>
        <p:xfrm>
          <a:off x="457200" y="1609724"/>
          <a:ext cx="7239000" cy="4915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09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Index magie v mezinárodním srovnání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2486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31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</TotalTime>
  <Words>222</Words>
  <Application>Microsoft Office PowerPoint</Application>
  <PresentationFormat>Předvádění na obrazovce (4:3)</PresentationFormat>
  <Paragraphs>53</Paragraphs>
  <Slides>14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Bohatý</vt:lpstr>
      <vt:lpstr>Graf aplikace Microsoft Office Excel</vt:lpstr>
      <vt:lpstr>Češi a církev ve světle sociologických výzkumů</vt:lpstr>
      <vt:lpstr>Náboženské vyznání ve Sčítání lidu</vt:lpstr>
      <vt:lpstr>Návštěvnost bohoslužeb v ISSP, %</vt:lpstr>
      <vt:lpstr>Náboženské vyznání v ISSP, %</vt:lpstr>
      <vt:lpstr>Důvěra v církve</vt:lpstr>
      <vt:lpstr>Důvěra v církve v mezinárodním srovnání, %</vt:lpstr>
      <vt:lpstr>Obsahy náboženské víry</vt:lpstr>
      <vt:lpstr>Index křesťanství v mezinárodním srovnání</vt:lpstr>
      <vt:lpstr>Index magie v mezinárodním srovnání</vt:lpstr>
      <vt:lpstr>Index východu v mezinárodním srovnání</vt:lpstr>
      <vt:lpstr>SOUVISLOST MEZI KŘESŤANSTVÍM A MAGIÍ</vt:lpstr>
      <vt:lpstr>Nedůvěryhodnost církví (KAM 2011)</vt:lpstr>
      <vt:lpstr>Zdroje Nedůvěryhodnost církví (mezi mladými lidmi)</vt:lpstr>
      <vt:lpstr>Možné kořeny českých postojů k církvím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a církev ve světle sociologických výzkumů</dc:title>
  <dc:creator>0</dc:creator>
  <cp:lastModifiedBy>System User</cp:lastModifiedBy>
  <cp:revision>22</cp:revision>
  <dcterms:created xsi:type="dcterms:W3CDTF">2012-04-23T14:20:31Z</dcterms:created>
  <dcterms:modified xsi:type="dcterms:W3CDTF">2012-04-23T19:35:34Z</dcterms:modified>
</cp:coreProperties>
</file>